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5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65" r:id="rId3"/>
    <p:sldId id="259" r:id="rId4"/>
    <p:sldId id="257" r:id="rId5"/>
    <p:sldId id="258" r:id="rId6"/>
    <p:sldId id="260" r:id="rId7"/>
    <p:sldId id="261" r:id="rId8"/>
    <p:sldId id="264" r:id="rId9"/>
    <p:sldId id="289" r:id="rId10"/>
    <p:sldId id="281" r:id="rId11"/>
    <p:sldId id="286" r:id="rId12"/>
    <p:sldId id="287" r:id="rId13"/>
    <p:sldId id="288" r:id="rId14"/>
    <p:sldId id="290" r:id="rId15"/>
    <p:sldId id="262" r:id="rId16"/>
    <p:sldId id="272" r:id="rId17"/>
  </p:sldIdLst>
  <p:sldSz cx="9144000" cy="6858000" type="screen4x3"/>
  <p:notesSz cx="6858000" cy="93138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41" autoAdjust="0"/>
    <p:restoredTop sz="88611" autoAdjust="0"/>
  </p:normalViewPr>
  <p:slideViewPr>
    <p:cSldViewPr snapToObjects="1">
      <p:cViewPr varScale="1">
        <p:scale>
          <a:sx n="65" d="100"/>
          <a:sy n="65" d="100"/>
        </p:scale>
        <p:origin x="543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4D1CFA-8D62-40CC-A537-94979CD67BF5}" type="datetimeFigureOut">
              <a:rPr lang="en-US" smtClean="0"/>
              <a:t>12/15/2014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6553"/>
            <a:ext cx="2971800" cy="4673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46553"/>
            <a:ext cx="2971800" cy="4673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E9B11A-8E3F-414B-AB15-BBDD01D138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1184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69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569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55EF4-8AAC-48E2-8DCC-4DD8A5151476}" type="datetimeFigureOut">
              <a:rPr lang="en-US" smtClean="0"/>
              <a:t>12/15/2014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1725" y="700088"/>
            <a:ext cx="4654550" cy="34909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24086"/>
            <a:ext cx="5486400" cy="4191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6554"/>
            <a:ext cx="2971800" cy="4656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46554"/>
            <a:ext cx="2971800" cy="4656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B097C6-5F65-4974-A260-E850BB646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92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097C6-5F65-4974-A260-E850BB64654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039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097C6-5F65-4974-A260-E850BB64654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4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097C6-5F65-4974-A260-E850BB64654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182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097C6-5F65-4974-A260-E850BB64654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149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097C6-5F65-4974-A260-E850BB64654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321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097C6-5F65-4974-A260-E850BB6465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527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097C6-5F65-4974-A260-E850BB6465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08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097C6-5F65-4974-A260-E850BB6465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139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097C6-5F65-4974-A260-E850BB64654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90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097C6-5F65-4974-A260-E850BB64654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52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097C6-5F65-4974-A260-E850BB64654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028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CF3F8A63-F2A1-44A4-A4D1-B2B9C28AB9DB}" type="datetime1">
              <a:rPr lang="en-US" smtClean="0"/>
              <a:pPr/>
              <a:t>12/15/2014</a:t>
            </a:fld>
            <a:endParaRPr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r>
              <a:rPr smtClean="0"/>
              <a:t>
              </a:t>
            </a:r>
            <a:endParaRPr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1B973-48D0-47D2-BD1A-81DAC74A0928}" type="datetime1">
              <a:rPr lang="en-US" smtClean="0"/>
              <a:pPr/>
              <a:t>12/15/2014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smtClean="0"/>
              <a:t>
              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93714E26-7EC0-4FCC-8AD8-71E9EC27DEDB}" type="datetime1">
              <a:rPr lang="en-US" smtClean="0"/>
              <a:pPr/>
              <a:t>12/15/2014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r>
              <a:rPr smtClean="0"/>
              <a:t>
              </a:t>
            </a:r>
            <a:endParaRPr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870FB-149D-4255-9221-CF258F891615}" type="datetime1">
              <a:rPr lang="en-US" smtClean="0"/>
              <a:pPr/>
              <a:t>12/15/2014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smtClean="0"/>
              <a:t>
              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F108C-2518-4D60-9FAF-6346FD9D7826}" type="datetime1">
              <a:rPr lang="en-US" smtClean="0"/>
              <a:pPr/>
              <a:t>12/15/2014</a:t>
            </a:fld>
            <a:endParaRPr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smtClean="0"/>
              <a:t>
              </a:t>
            </a: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DDE52B54-BC1D-466E-98B4-B0082340936C}" type="datetime1">
              <a:rPr lang="en-US" smtClean="0"/>
              <a:pPr/>
              <a:t>12/15/2014</a:t>
            </a:fld>
            <a:endParaRPr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smtClean="0"/>
              <a:t>
              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A1508C9F-E380-43A3-ADC1-0217F1EB7573}" type="datetime1">
              <a:rPr lang="en-US" smtClean="0"/>
              <a:pPr/>
              <a:t>12/15/2014</a:t>
            </a:fld>
            <a:endParaRPr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smtClean="0"/>
              <a:t>
              </a:t>
            </a:r>
            <a:endParaRPr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C791-6992-4CCF-A244-B250C8BB22F1}" type="datetime1">
              <a:rPr lang="en-US" smtClean="0"/>
              <a:pPr/>
              <a:t>12/15/2014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smtClean="0"/>
              <a:t>
              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20578-B892-4967-98F8-D0B4A045ADFD}" type="datetime1">
              <a:rPr lang="en-US" smtClean="0"/>
              <a:pPr/>
              <a:t>12/15/2014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smtClean="0"/>
              <a:t>
              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CDF1B-54EC-4432-8649-0FE40DD46F86}" type="datetime1">
              <a:rPr lang="en-US" smtClean="0"/>
              <a:pPr/>
              <a:t>12/15/2014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smtClean="0"/>
              <a:t>
              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9E29E33-B620-47F9-BB04-8846C2A5AFCC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4CDA6A0B-D499-425D-9760-7E378B1D24E7}" type="datetime1">
              <a:rPr lang="en-US" smtClean="0"/>
              <a:pPr/>
              <a:t>12/15/2014</a:t>
            </a:fld>
            <a:endParaRPr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r>
              <a:rPr smtClean="0"/>
              <a:t>
              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E6C1EDB-CE87-4BA6-95D9-AD3AE9C734F7}" type="datetime1">
              <a:rPr lang="en-US" smtClean="0"/>
              <a:pPr/>
              <a:t>12/15/2014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smtClean="0"/>
              <a:t>
              </a:t>
            </a:r>
            <a:endParaRPr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8AF02B71-8991-4516-A01E-F1A9ACD28BDC}" type="slidenum">
              <a:rPr smtClean="0"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http://ecx.images-amazon.com/images/I/31jXxKQKE7L._AA160_.jpg" TargetMode="Externa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ixr.com/" TargetMode="External"/><Relationship Id="rId3" Type="http://schemas.openxmlformats.org/officeDocument/2006/relationships/image" Target="http://ecx.images-amazon.com/images/I/31OciIwrsgL.jpg" TargetMode="External"/><Relationship Id="rId7" Type="http://schemas.openxmlformats.org/officeDocument/2006/relationships/image" Target="http://upload.wikimedia.org/wikipedia/commons/thumb/9/96/Lightning-rod-diagram.svg/440px-Lightning-rod-diagram.svg.png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http://www.1000ftcables.com/images/thumbnails/0/320/320/Cat6_blue.jpg" TargetMode="Externa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http://www.l-com.com/product_images/thumbnail/pwt_HG5827EG.JPG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ixr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533400"/>
            <a:ext cx="8534400" cy="5334000"/>
          </a:xfrm>
        </p:spPr>
        <p:txBody>
          <a:bodyPr>
            <a:normAutofit/>
          </a:bodyPr>
          <a:lstStyle/>
          <a:p>
            <a:pPr algn="r"/>
            <a:r>
              <a:rPr lang="en-US" b="1" i="1" dirty="0"/>
              <a:t>PROJECT PROPOSAL </a:t>
            </a:r>
            <a:r>
              <a:rPr lang="en-US" b="1" i="1" dirty="0" smtClean="0"/>
              <a:t>FOR</a:t>
            </a:r>
            <a:br>
              <a:rPr lang="en-US" b="1" i="1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b="1" i="1" dirty="0"/>
              <a:t>NATIONWIDE INSURANCE COMPANY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WIRELESS </a:t>
            </a:r>
            <a:r>
              <a:rPr lang="en-US" b="1" dirty="0" smtClean="0"/>
              <a:t>NETWORK</a:t>
            </a:r>
            <a:br>
              <a:rPr lang="en-US" b="1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de-DE" dirty="0"/>
              <a:t>Version 1.0</a:t>
            </a:r>
            <a:r>
              <a:rPr lang="en-US" dirty="0"/>
              <a:t/>
            </a:r>
            <a:br>
              <a:rPr lang="en-US" dirty="0"/>
            </a:br>
            <a:r>
              <a:rPr lang="en-US" i="1" dirty="0"/>
              <a:t>12/10/2014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7000" y="6050037"/>
            <a:ext cx="6172200" cy="685800"/>
          </a:xfrm>
        </p:spPr>
        <p:txBody>
          <a:bodyPr>
            <a:normAutofit/>
          </a:bodyPr>
          <a:lstStyle/>
          <a:p>
            <a:pPr algn="r"/>
            <a:r>
              <a:rPr lang="en-US" sz="3600" dirty="0" smtClean="0"/>
              <a:t>Glen </a:t>
            </a:r>
            <a:r>
              <a:rPr lang="en-US" sz="3600" dirty="0"/>
              <a:t>Sayarot</a:t>
            </a:r>
            <a:r>
              <a:rPr lang="en-US" sz="3600" dirty="0" smtClean="0"/>
              <a:t>, Michael Fetick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Components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26193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362200" y="1867431"/>
            <a:ext cx="6019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smtClean="0" bmk="_Toc405620796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Hardware Network Controllers</a:t>
            </a:r>
            <a:endParaRPr kumimoji="0" lang="en-US" altLang="en-US" sz="2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r>
              <a:rPr lang="en-US" sz="2000" dirty="0" smtClean="0"/>
              <a:t>(2) Cisco 5508 Wireless Controller (AIR-CT5508-50-K9) </a:t>
            </a:r>
          </a:p>
          <a:p>
            <a:r>
              <a:rPr lang="en-US" sz="2000" dirty="0" smtClean="0"/>
              <a:t>(</a:t>
            </a:r>
            <a:r>
              <a:rPr lang="en-US" sz="2000" dirty="0"/>
              <a:t>List: $15,680) Amazon: $6,500 x 2 = $13,000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368731" y="3261946"/>
            <a:ext cx="639426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en-US" sz="2000" b="1" dirty="0" bmk="_Toc405620796">
                <a:cs typeface="Arial" panose="020B0604020202020204" pitchFamily="34" charset="0"/>
              </a:rPr>
              <a:t>Hardware </a:t>
            </a:r>
            <a:r>
              <a:rPr lang="en-US" altLang="en-US" sz="2000" b="1" dirty="0" smtClean="0" bmk="_Toc405620796">
                <a:cs typeface="Arial" panose="020B0604020202020204" pitchFamily="34" charset="0"/>
              </a:rPr>
              <a:t>Routers and Switches</a:t>
            </a:r>
            <a:endParaRPr lang="en-US" altLang="en-US" sz="2000" b="1" i="1" dirty="0">
              <a:cs typeface="Arial" panose="020B0604020202020204" pitchFamily="34" charset="0"/>
            </a:endParaRPr>
          </a:p>
          <a:p>
            <a:r>
              <a:rPr lang="en-US" sz="2000" dirty="0" smtClean="0"/>
              <a:t>Cisco </a:t>
            </a:r>
            <a:r>
              <a:rPr lang="en-US" sz="2000" dirty="0"/>
              <a:t>Nexus 5548 Layer 3 Switching Module </a:t>
            </a:r>
            <a:r>
              <a:rPr lang="en-US" sz="2000" dirty="0" smtClean="0"/>
              <a:t>(N55-D160L3</a:t>
            </a:r>
            <a:r>
              <a:rPr lang="en-US" sz="2000" dirty="0"/>
              <a:t>)</a:t>
            </a:r>
          </a:p>
          <a:p>
            <a:r>
              <a:rPr lang="en-US" sz="2000" dirty="0"/>
              <a:t>(List: $6,500) router-switch.com: $3,200 x 1 = $3,200</a:t>
            </a:r>
          </a:p>
          <a:p>
            <a:r>
              <a:rPr lang="en-US" sz="2000" dirty="0"/>
              <a:t>With Software: NX-OS 5.2(1)N1(3) Layer 3 License</a:t>
            </a:r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161925" y="2981052"/>
            <a:ext cx="4378817" cy="163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55" name="Picture 4" descr="http://ts1.mm.bing.net/th?&amp;id=HN.608018471573262014&amp;w=300&amp;h=300&amp;c=0&amp;pid=1.9&amp;rs=0&amp;p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76" y="3740191"/>
            <a:ext cx="2126796" cy="36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089" y="2093910"/>
            <a:ext cx="1998730" cy="512495"/>
          </a:xfrm>
          <a:prstGeom prst="rect">
            <a:avLst/>
          </a:prstGeom>
        </p:spPr>
      </p:pic>
      <p:pic>
        <p:nvPicPr>
          <p:cNvPr id="29" name="Picture 1" descr="Product Details"/>
          <p:cNvPicPr>
            <a:picLocks noChangeAspect="1" noChangeArrowheads="1"/>
          </p:cNvPicPr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467497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3"/>
          <p:cNvSpPr>
            <a:spLocks noChangeArrowheads="1"/>
          </p:cNvSpPr>
          <p:nvPr/>
        </p:nvSpPr>
        <p:spPr bwMode="auto">
          <a:xfrm>
            <a:off x="2362200" y="4954488"/>
            <a:ext cx="6403848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smtClean="0" bmk="_Toc405620796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Hardware Security Equipment (Firewall)</a:t>
            </a:r>
            <a:endParaRPr kumimoji="0" lang="en-US" altLang="en-US" sz="20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(1) Cisco ASA 5512-X IPS Edition - Security </a:t>
            </a:r>
            <a:r>
              <a:rPr lang="en-US" altLang="en-US" sz="2000" dirty="0">
                <a:ea typeface="Times New Roman" panose="02020603050405020304" pitchFamily="18" charset="0"/>
              </a:rPr>
              <a:t>A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ppliance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(ASA5512-IPS-K9)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(List: $3,200) Amazon: $1,730 x 1 = $1,730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An addition to the wired LAN’s existing SonicWall Firewall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0236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 dirty="0" smtClean="0"/>
              <a:t>System Components</a:t>
            </a:r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26193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73" name="landingImage" descr="Aironet 3700 Series AP"/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54" y="15240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3"/>
          <p:cNvSpPr>
            <a:spLocks noChangeArrowheads="1"/>
          </p:cNvSpPr>
          <p:nvPr/>
        </p:nvSpPr>
        <p:spPr bwMode="auto">
          <a:xfrm rot="10800000" flipV="1">
            <a:off x="2368731" y="1914800"/>
            <a:ext cx="50292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 smtClean="0" bmk="">
                <a:latin typeface="+mj-lt"/>
                <a:cs typeface="Arial" panose="020B0604020202020204" pitchFamily="34" charset="0"/>
              </a:rPr>
              <a:t>Hardware </a:t>
            </a:r>
            <a:r>
              <a:rPr lang="en-US" altLang="en-US" sz="2000" b="1" dirty="0" bmk="">
                <a:latin typeface="+mj-lt"/>
                <a:cs typeface="Arial" panose="020B0604020202020204" pitchFamily="34" charset="0"/>
              </a:rPr>
              <a:t>Wireless </a:t>
            </a:r>
            <a:r>
              <a:rPr lang="en-US" altLang="en-US" sz="2000" b="1" dirty="0" smtClean="0" bmk="">
                <a:latin typeface="+mj-lt"/>
                <a:cs typeface="Arial" panose="020B0604020202020204" pitchFamily="34" charset="0"/>
              </a:rPr>
              <a:t>Access </a:t>
            </a:r>
            <a:r>
              <a:rPr lang="en-US" altLang="en-US" sz="2000" b="1" dirty="0" bmk="">
                <a:latin typeface="+mj-lt"/>
                <a:cs typeface="Arial" panose="020B0604020202020204" pitchFamily="34" charset="0"/>
              </a:rPr>
              <a:t>Points</a:t>
            </a:r>
            <a:endParaRPr lang="en-US" altLang="en-US" sz="2000" dirty="0"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(50) Cisco Aironet 3700 Series AP 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(List: $1,495) Amazon: $720 x 30 = $36,000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3076" name="det_img_29754832f853dd83_651" descr="1000ft cat6 plenum bare copper blue"/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325019"/>
            <a:ext cx="1375954" cy="137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A lightning rod at the highest point of a tall building, connected to a ground rod by a wire."/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876800"/>
            <a:ext cx="1081087" cy="149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9"/>
          <p:cNvSpPr>
            <a:spLocks noChangeArrowheads="1"/>
          </p:cNvSpPr>
          <p:nvPr/>
        </p:nvSpPr>
        <p:spPr bwMode="auto">
          <a:xfrm>
            <a:off x="2368730" y="5004137"/>
            <a:ext cx="6775269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latin typeface="+mj-lt"/>
                <a:cs typeface="Arial" panose="020B0604020202020204" pitchFamily="34" charset="0"/>
              </a:rPr>
              <a:t>Hardware Lightening Protection Equipment</a:t>
            </a:r>
            <a:endParaRPr lang="en-US" altLang="en-US" sz="2000" b="1" i="1" dirty="0">
              <a:latin typeface="+mj-lt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(2) Lightening Rod Installation -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  <a:hlinkClick r:id="rId8"/>
              </a:rPr>
              <a:t>www.fixr.com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Local electrician typically $2,500 x 2 buildings = $5,000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2360021" y="3299698"/>
            <a:ext cx="6631579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 smtClean="0">
                <a:latin typeface="+mj-lt"/>
                <a:cs typeface="Arial" panose="020B0604020202020204" pitchFamily="34" charset="0"/>
              </a:rPr>
              <a:t>Hardware Cabling </a:t>
            </a:r>
            <a:r>
              <a:rPr lang="en-US" altLang="en-US" sz="2000" b="1" dirty="0">
                <a:latin typeface="+mj-lt"/>
                <a:cs typeface="Arial" panose="020B0604020202020204" pitchFamily="34" charset="0"/>
              </a:rPr>
              <a:t>and Connectors</a:t>
            </a:r>
            <a:endParaRPr lang="en-US" altLang="en-US" sz="2000" b="1" i="1" dirty="0">
              <a:latin typeface="+mj-lt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(2) 1000 ft. Cat.6 Plenum (CCA) Ethernet Cable,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UTP 550 MHz,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(List: $72) Amazon: $225 x 2 = $450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125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 dirty="0" smtClean="0"/>
              <a:t>System Components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26193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 rot="10800000" flipV="1">
            <a:off x="2368731" y="1760912"/>
            <a:ext cx="6692536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 smtClean="0" bmk="">
                <a:latin typeface="+mj-lt"/>
                <a:cs typeface="Arial" panose="020B0604020202020204" pitchFamily="34" charset="0"/>
              </a:rPr>
              <a:t>Hardware Outdoor Antennas</a:t>
            </a:r>
            <a:endParaRPr lang="en-US" altLang="en-US" sz="2000" dirty="0">
              <a:latin typeface="+mj-lt"/>
            </a:endParaRPr>
          </a:p>
          <a:p>
            <a:r>
              <a:rPr lang="en-US" sz="2000" dirty="0"/>
              <a:t>(2) Cisco Bridge AIR-XLTC50DA31AK9 </a:t>
            </a:r>
            <a:r>
              <a:rPr lang="en-US" sz="2000" dirty="0" err="1"/>
              <a:t>ExtendAir</a:t>
            </a:r>
            <a:r>
              <a:rPr lang="en-US" sz="2000" dirty="0"/>
              <a:t> r5005, 5 GHz Outdoor Bridge w/Ant, A </a:t>
            </a:r>
            <a:r>
              <a:rPr lang="en-US" sz="2000" dirty="0" err="1"/>
              <a:t>Reg</a:t>
            </a:r>
            <a:r>
              <a:rPr lang="en-US" sz="2000" dirty="0"/>
              <a:t> Domain</a:t>
            </a:r>
          </a:p>
          <a:p>
            <a:r>
              <a:rPr lang="en-US" sz="2000" dirty="0"/>
              <a:t>(List: $5,200) router-switch.com: $5,200 x 2 = $11,400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2368730" y="4850249"/>
            <a:ext cx="6775269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>
                <a:latin typeface="+mj-lt"/>
                <a:cs typeface="Arial" panose="020B0604020202020204" pitchFamily="34" charset="0"/>
              </a:rPr>
              <a:t>Hardware </a:t>
            </a:r>
            <a:r>
              <a:rPr lang="en-US" altLang="en-US" sz="2000" b="1" dirty="0" smtClean="0">
                <a:latin typeface="+mj-lt"/>
                <a:cs typeface="Arial" panose="020B0604020202020204" pitchFamily="34" charset="0"/>
              </a:rPr>
              <a:t>Outdoor Cameras</a:t>
            </a:r>
            <a:endParaRPr lang="en-US" altLang="en-US" sz="2000" b="1" i="1" dirty="0">
              <a:latin typeface="+mj-lt"/>
              <a:cs typeface="Arial" panose="020B0604020202020204" pitchFamily="34" charset="0"/>
            </a:endParaRPr>
          </a:p>
          <a:p>
            <a:r>
              <a:rPr lang="en-US" sz="2000" dirty="0"/>
              <a:t>(2) Samsung SDE-3004N 4 Channel DVR Security System with 500 GB HDD. One for each building. </a:t>
            </a:r>
            <a:endParaRPr lang="en-US" sz="2000" dirty="0" smtClean="0"/>
          </a:p>
          <a:p>
            <a:r>
              <a:rPr lang="en-US" sz="2000" dirty="0" smtClean="0"/>
              <a:t>(</a:t>
            </a:r>
            <a:r>
              <a:rPr lang="en-US" sz="2000" dirty="0"/>
              <a:t>List: $400) Amazon: $250 x 2 = $</a:t>
            </a:r>
            <a:r>
              <a:rPr lang="en-US" sz="2000" dirty="0" smtClean="0"/>
              <a:t>500</a:t>
            </a:r>
            <a:endParaRPr lang="en-US" sz="2000" dirty="0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2360021" y="3299698"/>
            <a:ext cx="6631579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dirty="0" smtClean="0">
                <a:latin typeface="+mj-lt"/>
                <a:cs typeface="Arial" panose="020B0604020202020204" pitchFamily="34" charset="0"/>
              </a:rPr>
              <a:t>Hardware </a:t>
            </a:r>
            <a:r>
              <a:rPr lang="en-US" altLang="en-US" sz="2000" b="1" dirty="0" bmk="">
                <a:cs typeface="Arial" panose="020B0604020202020204" pitchFamily="34" charset="0"/>
              </a:rPr>
              <a:t>Outdoor Antennas</a:t>
            </a:r>
            <a:endParaRPr lang="en-US" altLang="en-US" sz="2000" b="1" i="1" dirty="0">
              <a:latin typeface="+mj-lt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(2) 1000 ft. Cat.6 Plenum (CCA) Ethernet Cable,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UTP 550 MHz,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Times New Roman" panose="02020603050405020304" pitchFamily="18" charset="0"/>
              </a:rPr>
              <a:t>(List: $72) Amazon: $225 x 2 = $450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4097" name="Picture 5" descr="AIR-XLTC50DA31AK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2" y="1924396"/>
            <a:ext cx="1323975" cy="127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ANT,GRID 5.8GHz 27dBi"/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2" y="3455008"/>
            <a:ext cx="1169193" cy="116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101" name="Picture 26" descr="Product Detail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" y="4655794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761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 dirty="0" smtClean="0"/>
              <a:t>System Cost Summary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52400" y="1905000"/>
            <a:ext cx="8783174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b="1" dirty="0">
                <a:latin typeface="Arial" panose="020B0604020202020204" pitchFamily="34" charset="0"/>
              </a:rPr>
              <a:t>Cost-Budget (Hardware Cost Break-Down)</a:t>
            </a:r>
            <a:endParaRPr lang="en-US" sz="2000" b="1" i="1" dirty="0">
              <a:latin typeface="Arial" panose="020B0604020202020204" pitchFamily="34" charset="0"/>
            </a:endParaRPr>
          </a:p>
          <a:p>
            <a:pPr marL="457200" marR="0"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(2) Cisco 5508 Wireless Controller (AIR-CT5508-50-K9) 				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	$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13,000</a:t>
            </a:r>
          </a:p>
          <a:p>
            <a:pPr marL="457200" marR="0"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(1) Cisco Nexus 5548 Layer 3 Switching Module (Part No. N55-D160L3)	 	  $3,200</a:t>
            </a:r>
          </a:p>
          <a:p>
            <a:pPr marL="457200" marR="0"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(1) Cisco ASA 5512-X IPS Edition - security appliance (ASA5512-IPS-K9)	  $1,730</a:t>
            </a:r>
          </a:p>
          <a:p>
            <a:pPr marL="457200" marR="0">
              <a:spcBef>
                <a:spcPts val="300"/>
              </a:spcBef>
              <a:spcAft>
                <a:spcPts val="300"/>
              </a:spcAft>
              <a:tabLst>
                <a:tab pos="54864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(50) Cisco Aironet 3700 Series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AP					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	$36,000</a:t>
            </a:r>
          </a:p>
          <a:p>
            <a:pPr marL="457200" marR="0">
              <a:spcBef>
                <a:spcPts val="300"/>
              </a:spcBef>
              <a:spcAft>
                <a:spcPts val="300"/>
              </a:spcAft>
              <a:tabLst>
                <a:tab pos="54864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(2) 1000 ft. Cat.6 Plenum (CCA) Ethernet Cable, UTP 550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MHz			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	  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$450</a:t>
            </a:r>
          </a:p>
          <a:p>
            <a:pPr marL="457200" marR="0">
              <a:spcBef>
                <a:spcPts val="300"/>
              </a:spcBef>
              <a:spcAft>
                <a:spcPts val="300"/>
              </a:spcAft>
              <a:tabLst>
                <a:tab pos="54864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(2) Lightening Rod Installation - </a:t>
            </a:r>
            <a:r>
              <a:rPr lang="en-US" u="sng" dirty="0">
                <a:solidFill>
                  <a:srgbClr val="0000FF"/>
                </a:solidFill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www.fixr.com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					 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$5,000</a:t>
            </a:r>
          </a:p>
          <a:p>
            <a:pPr marL="457200" marR="0">
              <a:spcBef>
                <a:spcPts val="300"/>
              </a:spcBef>
              <a:spcAft>
                <a:spcPts val="300"/>
              </a:spcAft>
              <a:tabLst>
                <a:tab pos="54864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(2) Cisco Bridge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ExtendAir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r5005, 5 GHz Outdoor Bridge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w/Ant		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	$11,400</a:t>
            </a:r>
          </a:p>
          <a:p>
            <a:pPr marL="457200" marR="0">
              <a:spcBef>
                <a:spcPts val="300"/>
              </a:spcBef>
              <a:spcAft>
                <a:spcPts val="300"/>
              </a:spcAft>
              <a:tabLst>
                <a:tab pos="54864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(2) Highly Directional Antennas (Wireless Bridge) Grid Antenna	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			    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$140</a:t>
            </a:r>
          </a:p>
          <a:p>
            <a:pPr marL="457200" marR="0">
              <a:spcBef>
                <a:spcPts val="300"/>
              </a:spcBef>
              <a:spcAft>
                <a:spcPts val="300"/>
              </a:spcAft>
              <a:tabLst>
                <a:tab pos="54864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(2) Samsung SDE-3004N 4 Channel DVR Security System with 500 GB HDD	     $500</a:t>
            </a:r>
          </a:p>
          <a:p>
            <a:pPr marL="457200" marR="0">
              <a:spcBef>
                <a:spcPts val="300"/>
              </a:spcBef>
              <a:spcAft>
                <a:spcPts val="300"/>
              </a:spcAft>
              <a:tabLst>
                <a:tab pos="54864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Miscellaneous items and supplies	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					 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$2,000</a:t>
            </a:r>
          </a:p>
          <a:p>
            <a:pPr marL="457200" marR="0">
              <a:spcBef>
                <a:spcPts val="300"/>
              </a:spcBef>
              <a:spcAft>
                <a:spcPts val="300"/>
              </a:spcAft>
              <a:tabLst>
                <a:tab pos="5486400" algn="l"/>
              </a:tabLs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System Design, Installation, Setup, and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Certification					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	$20,000</a:t>
            </a:r>
          </a:p>
          <a:p>
            <a:pPr>
              <a:spcBef>
                <a:spcPts val="300"/>
              </a:spcBef>
              <a:spcAft>
                <a:spcPts val="300"/>
              </a:spcAft>
              <a:tabLst>
                <a:tab pos="5486400" algn="l"/>
              </a:tabLst>
            </a:pP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Total</a:t>
            </a:r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:					</a:t>
            </a:r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	$</a:t>
            </a:r>
            <a:r>
              <a:rPr lang="en-US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93,420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799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9084"/>
            <a:ext cx="9144000" cy="533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 </a:t>
            </a:r>
            <a:r>
              <a:rPr lang="en-US" dirty="0" err="1" smtClean="0"/>
              <a:t>Dept</a:t>
            </a:r>
            <a:r>
              <a:rPr lang="en-US" dirty="0" smtClean="0"/>
              <a:t> – Policies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905000"/>
            <a:ext cx="8153400" cy="4191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dirty="0" smtClean="0"/>
              <a:t>Network </a:t>
            </a:r>
            <a:r>
              <a:rPr lang="en-US" dirty="0"/>
              <a:t>Operations Policy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dirty="0" smtClean="0"/>
              <a:t>Wireless </a:t>
            </a:r>
            <a:r>
              <a:rPr lang="en-US" dirty="0"/>
              <a:t>Communication Policy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dirty="0" smtClean="0"/>
              <a:t>Software </a:t>
            </a:r>
            <a:r>
              <a:rPr lang="en-US" dirty="0"/>
              <a:t>Usage Policy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dirty="0" smtClean="0"/>
              <a:t>Network </a:t>
            </a:r>
            <a:r>
              <a:rPr lang="en-US" dirty="0"/>
              <a:t>Security </a:t>
            </a:r>
            <a:r>
              <a:rPr lang="en-US" dirty="0" smtClean="0"/>
              <a:t>Policy</a:t>
            </a:r>
          </a:p>
          <a:p>
            <a:pPr>
              <a:lnSpc>
                <a:spcPct val="200000"/>
              </a:lnSpc>
              <a:spcBef>
                <a:spcPts val="0"/>
              </a:spcBef>
            </a:pPr>
            <a:r>
              <a:rPr lang="en-US" dirty="0" smtClean="0"/>
              <a:t>Disaster Recovery (DR) 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924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1523999"/>
            <a:ext cx="6281530" cy="5350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Major Benefit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478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12569"/>
            <a:ext cx="9144000" cy="5345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Roles &amp; Responsibilities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953000"/>
          </a:xfrm>
        </p:spPr>
        <p:txBody>
          <a:bodyPr>
            <a:normAutofit/>
          </a:bodyPr>
          <a:lstStyle/>
          <a:p>
            <a:r>
              <a:rPr lang="en-US" dirty="0"/>
              <a:t>Glen </a:t>
            </a:r>
            <a:r>
              <a:rPr lang="en-US" dirty="0" smtClean="0"/>
              <a:t>Sayarot – Network Engineer</a:t>
            </a:r>
          </a:p>
          <a:p>
            <a:pPr lvl="1"/>
            <a:r>
              <a:rPr lang="en-US" dirty="0"/>
              <a:t>Project Management</a:t>
            </a:r>
          </a:p>
          <a:p>
            <a:pPr lvl="1"/>
            <a:r>
              <a:rPr lang="en-US" dirty="0" smtClean="0"/>
              <a:t>Systems Architecture / Policies</a:t>
            </a:r>
            <a:endParaRPr lang="en-US" dirty="0"/>
          </a:p>
          <a:p>
            <a:pPr lvl="1"/>
            <a:r>
              <a:rPr lang="en-US" dirty="0" smtClean="0"/>
              <a:t>Wireless Network Design</a:t>
            </a:r>
          </a:p>
          <a:p>
            <a:pPr lvl="1"/>
            <a:r>
              <a:rPr lang="en-US" dirty="0" smtClean="0"/>
              <a:t>Routing / IP Addresses</a:t>
            </a:r>
          </a:p>
          <a:p>
            <a:r>
              <a:rPr lang="en-US" dirty="0" smtClean="0"/>
              <a:t>Mike Fetick – </a:t>
            </a:r>
            <a:r>
              <a:rPr lang="en-US" dirty="0"/>
              <a:t>Network </a:t>
            </a:r>
            <a:r>
              <a:rPr lang="en-US" dirty="0" smtClean="0"/>
              <a:t>Engineer</a:t>
            </a:r>
          </a:p>
          <a:p>
            <a:pPr lvl="1"/>
            <a:r>
              <a:rPr lang="en-US" dirty="0"/>
              <a:t>Wireless Network Design</a:t>
            </a:r>
          </a:p>
          <a:p>
            <a:pPr lvl="1"/>
            <a:r>
              <a:rPr lang="en-US" dirty="0" smtClean="0"/>
              <a:t>Product Research &amp; Procurement</a:t>
            </a:r>
          </a:p>
          <a:p>
            <a:pPr lvl="1"/>
            <a:r>
              <a:rPr lang="en-US" dirty="0" smtClean="0"/>
              <a:t>Security Protocols</a:t>
            </a:r>
          </a:p>
          <a:p>
            <a:pPr lvl="1"/>
            <a:r>
              <a:rPr lang="en-US" dirty="0" smtClean="0"/>
              <a:t>Systems Setup &amp; Testing</a:t>
            </a:r>
          </a:p>
          <a:p>
            <a:pPr lvl="1"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 client’s expanded workforce needs access to company data via a </a:t>
            </a:r>
            <a:r>
              <a:rPr lang="en-US" sz="3600" b="1" dirty="0" smtClean="0"/>
              <a:t>wireless network</a:t>
            </a:r>
          </a:p>
        </p:txBody>
      </p:sp>
      <p:pic>
        <p:nvPicPr>
          <p:cNvPr id="2324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2648" y="2971800"/>
            <a:ext cx="7959509" cy="3368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0" y="3200400"/>
            <a:ext cx="3886200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“I can’t hardly wait</a:t>
            </a:r>
          </a:p>
          <a:p>
            <a:r>
              <a:rPr lang="en-US" sz="3600" b="1" dirty="0"/>
              <a:t> </a:t>
            </a:r>
            <a:r>
              <a:rPr lang="en-US" sz="3600" b="1" dirty="0" smtClean="0"/>
              <a:t> for the WLAN to</a:t>
            </a:r>
          </a:p>
          <a:p>
            <a:r>
              <a:rPr lang="en-US" sz="3600" b="1" dirty="0"/>
              <a:t> </a:t>
            </a:r>
            <a:r>
              <a:rPr lang="en-US" sz="3600" b="1" dirty="0" smtClean="0"/>
              <a:t> get our support</a:t>
            </a:r>
          </a:p>
          <a:p>
            <a:r>
              <a:rPr lang="en-US" sz="3600" b="1" dirty="0"/>
              <a:t> </a:t>
            </a:r>
            <a:r>
              <a:rPr lang="en-US" sz="3600" b="1" dirty="0" smtClean="0"/>
              <a:t> staff online.”</a:t>
            </a:r>
            <a:endParaRPr lang="en-US"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Problems before a wireless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314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033866"/>
            <a:ext cx="3657600" cy="2739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14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27448" y="3403600"/>
            <a:ext cx="4038600" cy="269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838200" y="4992469"/>
            <a:ext cx="2857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Wasted Paper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5715000" y="2572434"/>
            <a:ext cx="2602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Wasted Time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Ultimately, the Big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3999" y="1600200"/>
            <a:ext cx="6390811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971800" y="5943600"/>
            <a:ext cx="3919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Client Dissatisfaction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Wireless Solution!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600200"/>
            <a:ext cx="8686800" cy="4495800"/>
          </a:xfrm>
        </p:spPr>
        <p:txBody>
          <a:bodyPr/>
          <a:lstStyle/>
          <a:p>
            <a:pPr algn="ctr">
              <a:buNone/>
            </a:pPr>
            <a:r>
              <a:rPr lang="en-US" dirty="0" smtClean="0"/>
              <a:t>Add a wireless network to expand </a:t>
            </a:r>
            <a:r>
              <a:rPr lang="en-US" dirty="0"/>
              <a:t>the company LAN 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057400"/>
            <a:ext cx="6586586" cy="45148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Multiple Buildings!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" y="1671605"/>
            <a:ext cx="7583452" cy="49577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1710"/>
            <a:ext cx="9144000" cy="53462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Rationale for 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Business </a:t>
            </a:r>
            <a:r>
              <a:rPr lang="en-US" dirty="0"/>
              <a:t>C</a:t>
            </a:r>
            <a:r>
              <a:rPr lang="en-US" dirty="0" smtClean="0"/>
              <a:t>ase Analysis</a:t>
            </a:r>
          </a:p>
          <a:p>
            <a:r>
              <a:rPr lang="en-US" dirty="0"/>
              <a:t>Site Survey Access Point </a:t>
            </a:r>
            <a:r>
              <a:rPr lang="en-US" dirty="0" smtClean="0"/>
              <a:t>Form</a:t>
            </a:r>
          </a:p>
          <a:p>
            <a:r>
              <a:rPr lang="en-US" dirty="0"/>
              <a:t>Site </a:t>
            </a:r>
            <a:r>
              <a:rPr lang="en-US" dirty="0" smtClean="0"/>
              <a:t>Survey Questionnaire</a:t>
            </a:r>
          </a:p>
          <a:p>
            <a:r>
              <a:rPr lang="en-US" dirty="0" smtClean="0"/>
              <a:t>Existing Wired Local Area Network</a:t>
            </a:r>
          </a:p>
          <a:p>
            <a:r>
              <a:rPr lang="en-US" dirty="0"/>
              <a:t>Product Capabilities 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7591404"/>
              </p:ext>
            </p:extLst>
          </p:nvPr>
        </p:nvGraphicFramePr>
        <p:xfrm>
          <a:off x="1524000" y="2209800"/>
          <a:ext cx="6282467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Visio" r:id="rId3" imgW="8499566" imgH="5979760" progId="Visio.Drawing.11">
                  <p:embed/>
                </p:oleObj>
              </mc:Choice>
              <mc:Fallback>
                <p:oleObj name="Visio" r:id="rId3" imgW="8499566" imgH="5979760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2209800"/>
                        <a:ext cx="6282467" cy="44196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IP Addressing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3108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Median.thmx</Template>
  <TotalTime>845</TotalTime>
  <Words>494</Words>
  <Application>Microsoft Office PowerPoint</Application>
  <PresentationFormat>On-screen Show (4:3)</PresentationFormat>
  <Paragraphs>107</Paragraphs>
  <Slides>16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Times New Roman</vt:lpstr>
      <vt:lpstr>Tw Cen MT</vt:lpstr>
      <vt:lpstr>Wingdings</vt:lpstr>
      <vt:lpstr>Wingdings 2</vt:lpstr>
      <vt:lpstr>Median</vt:lpstr>
      <vt:lpstr>Microsoft Visio Drawing</vt:lpstr>
      <vt:lpstr>PROJECT PROPOSAL FOR  NATIONWIDE INSURANCE COMPANY WIRELESS NETWORK  Version 1.0 12/10/2014</vt:lpstr>
      <vt:lpstr>Roles &amp; Responsibilities</vt:lpstr>
      <vt:lpstr>About the Client</vt:lpstr>
      <vt:lpstr>Problems before a wireless network</vt:lpstr>
      <vt:lpstr>Ultimately, the Big Problem</vt:lpstr>
      <vt:lpstr>The Wireless Solution!</vt:lpstr>
      <vt:lpstr>Network Multiple Buildings!</vt:lpstr>
      <vt:lpstr>Rationale for Design Choices</vt:lpstr>
      <vt:lpstr>Network Design</vt:lpstr>
      <vt:lpstr>System Components</vt:lpstr>
      <vt:lpstr>System Components</vt:lpstr>
      <vt:lpstr>System Components</vt:lpstr>
      <vt:lpstr>System Cost Summary</vt:lpstr>
      <vt:lpstr>IT Dept – Policies Implementation</vt:lpstr>
      <vt:lpstr>The Major Benefit</vt:lpstr>
      <vt:lpstr>Any 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Survey-Based Proposal Generator</dc:title>
  <dc:creator>Eli</dc:creator>
  <cp:lastModifiedBy>Mike Fetick</cp:lastModifiedBy>
  <cp:revision>103</cp:revision>
  <cp:lastPrinted>2014-10-07T22:05:24Z</cp:lastPrinted>
  <dcterms:created xsi:type="dcterms:W3CDTF">2014-10-06T06:25:54Z</dcterms:created>
  <dcterms:modified xsi:type="dcterms:W3CDTF">2014-12-16T04:47:45Z</dcterms:modified>
</cp:coreProperties>
</file>